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Описание выполненного проекта владельцем ACG, 08.10.2026: бумажные журналы, нестабильный интернет, offline/mobile-first, роли, расписания, назначения и автоматизация.
- Предоставленные экраны панели ХАССП и мониторинга: только ориентир для реконструкции; исходные изображения не включены.
- oneHACCP README и PROJECT_STATE: отдельное продуктовое продолжение, не описание поставки на завод.
[Visuals]
Реконструкция интерфейса. Данные и названия участков демонстрационные.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Описание выполненного проекта владельцем ACG, 08.10.2026: бумажные журналы, нестабильный интернет, offline/mobile-first, роли, расписания, назначения и автоматизация.
- Предоставленные экраны панели ХАССП и мониторинга: только ориентир для реконструкции; исходные изображения не включены.
- oneHACCP README и PROJECT_STATE: отдельное продуктовое продолжение, не описание поставки на завод.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Описание выполненного проекта владельцем ACG, 08.10.2026: бумажные журналы, нестабильный интернет, offline/mobile-first, роли, расписания, назначения и автоматизация.
- Предоставленные экраны панели ХАССП и мониторинга: только ориентир для реконструкции; исходные изображения не включены.
- oneHACCP README и PROJECT_STATE: отдельное продуктовое продолжение, не описание поставки на завод.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Описание выполненного проекта владельцем ACG, 08.10.2026: бумажные журналы, нестабильный интернет, offline/mobile-first, роли, расписания, назначения и автоматизация.
- Предоставленные экраны панели ХАССП и мониторинга: только ориентир для реконструкции; исходные изображения не включены.
- oneHACCP README и PROJECT_STATE: отдельное продуктовое продолжение, не описание поставки на завод.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Описание выполненного проекта владельцем ACG, 08.10.2026: бумажные журналы, нестабильный интернет, offline/mobile-first, роли, расписания, назначения и автоматизация.
- Предоставленные экраны панели ХАССП и мониторинга: только ориентир для реконструкции; исходные изображения не включены.
- oneHACCP README и PROJECT_STATE: отдельное продуктовое продолжение, не описание поставки на завод.
[Visuals]
Предоставленный дизайн. Бренд, имена и внутренние обозначения обезличены.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Описание выполненного проекта владельцем ACG, 08.10.2026: бумажные журналы, нестабильный интернет, offline/mobile-first, роли, расписания, назначения и автоматизация.
- Предоставленные экраны панели ХАССП и мониторинга: только ориентир для реконструкции; исходные изображения не включены.
- oneHACCP README и PROJECT_STATE: отдельное продуктовое продолжение, не описание поставки на завод.
[Visuals]
Предоставленный дизайн. Бренд, имена и внутренние обозначения обезличены.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Описание выполненного проекта владельцем ACG, 08.10.2026: бумажные журналы, нестабильный интернет, offline/mobile-first, роли, расписания, назначения и автоматизация.
- Предоставленные экраны панели ХАССП и мониторинга: только ориентир для реконструкции; исходные изображения не включены.
- oneHACCP README и PROJECT_STATE: отдельное продуктовое продолжение, не описание поставки на завод.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Описание выполненного проекта владельцем ACG, 08.10.2026: бумажные журналы, нестабильный интернет, offline/mobile-first, роли, расписания, назначения и автоматизация.
- Предоставленные экраны панели ХАССП и мониторинга: только ориентир для реконструкции; исходные изображения не включены.
- oneHACCP README и PROJECT_STATE: отдельное продуктовое продолжение, не описание поставки на завод.
[Visuals]
Иллюстративная последовательность: задачи → форма → очередь → подтверждённая синхронизация.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Описание выполненного проекта владельцем ACG, 08.10.2026: бумажные журналы, нестабильный интернет, offline/mobile-first, роли, расписания, назначения и автоматизация.
- Предоставленные экраны панели ХАССП и мониторинга: только ориентир для реконструкции; исходные изображения не включены.
- oneHACCP README и PROJECT_STATE: отдельное продуктовое продолжение, не описание поставки на завод.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Описание выполненного проекта владельцем ACG, 08.10.2026: бумажные журналы, нестабильный интернет, offline/mobile-first, роли, расписания, назначения и автоматизация.
- Предоставленные экраны панели ХАССП и мониторинга: только ориентир для реконструкции; исходные изображения не включены.
- oneHACCP README и PROJECT_STATE: отдельное продуктовое продолжение, не описание поставки на завод.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Описание выполненного проекта владельцем ACG, 08.10.2026: бумажные журналы, нестабильный интернет, offline/mobile-first, роли, расписания, назначения и автоматизация.
- Предоставленные экраны панели ХАССП и мониторинга: только ориентир для реконструкции; исходные изображения не включены.
- oneHACCP README и PROJECT_STATE: отдельное продуктовое продолжение, не описание поставки на завод.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Описание выполненного проекта владельцем ACG, 08.10.2026: бумажные журналы, нестабильный интернет, offline/mobile-first, роли, расписания, назначения и автоматизация.
- Предоставленные экраны панели ХАССП и мониторинга: только ориентир для реконструкции; исходные изображения не включены.
- oneHACCP README и PROJECT_STATE: отдельное продуктовое продолжение, не описание поставки на завод.
[Visuals]
Схема объясняет принцип. Она не обещает первый вход без сети, бесконечное хранение или отсутствие любых конфликтов.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Описание выполненного проекта владельцем ACG, 08.10.2026: бумажные журналы, нестабильный интернет, offline/mobile-first, роли, расписания, назначения и автоматизация.
- Предоставленные экраны панели ХАССП и мониторинга: только ориентир для реконструкции; исходные изображения не включены.
- oneHACCP README и PROJECT_STATE: отдельное продуктовое продолжение, не описание поставки на завод.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Описание выполненного проекта владельцем ACG, 08.10.2026: бумажные журналы, нестабильный интернет, offline/mobile-first, роли, расписания, назначения и автоматизация.
- Предоставленные экраны панели ХАССП и мониторинга: только ориентир для реконструкции; исходные изображения не включены.
- oneHACCP README и PROJECT_STATE: отдельное продуктовое продолжение, не описание поставки на завод.
[Visuals]
Состав и правила форм определяются процессами предприятия. Показанная схема обобщена.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Описание выполненного проекта владельцем ACG, 08.10.2026: бумажные журналы, нестабильный интернет, offline/mobile-first, роли, расписания, назначения и автоматизация.
- Предоставленные экраны панели ХАССП и мониторинга: только ориентир для реконструкции; исходные изображения не включены.
- oneHACCP README и PROJECT_STATE: отдельное продуктовое продолжение, не описание поставки на завод.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Описание выполненного проекта владельцем ACG, 08.10.2026: бумажные журналы, нестабильный интернет, offline/mobile-first, роли, расписания, назначения и автоматизация.
- Предоставленные экраны панели ХАССП и мониторинга: только ориентир для реконструкции; исходные изображения не включены.
- oneHACCP README и PROJECT_STATE: отдельное продуктовое продолжение, не описание поставки на завод.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Описание выполненного проекта владельцем ACG, 08.10.2026: бумажные журналы, нестабильный интернет, offline/mobile-first, роли, расписания, назначения и автоматизация.
- Предоставленные экраны панели ХАССП и мониторинга: только ориентир для реконструкции; исходные изображения не включены.
- oneHACCP README и PROJECT_STATE: отдельное продуктовое продолжение, не описание поставки на завод.
[Visuals]
oneHACCP описывается отдельно. Это не утверждение о внедрении продукта в холдингах.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Описание выполненного проекта владельцем ACG, 08.10.2026: бумажные журналы, нестабильный интернет, offline/mobile-first, роли, расписания, назначения и автоматизация.
- Предоставленные экраны панели ХАССП и мониторинга: только ориентир для реконструкции; исходные изображения не включены.
- oneHACCP README и PROJECT_STATE: отдельное продуктовое продолжение, не описание поставки на завод.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Описание выполненного проекта владельцем ACG, 08.10.2026: бумажные журналы, нестабильный интернет, offline/mobile-first, роли, расписания, назначения и автоматизация.
- Предоставленные экраны панели ХАССП и мониторинга: только ориентир для реконструкции; исходные изображения не включены.
- oneHACCP README и PROJECT_STATE: отдельное продуктовое продолжение, не описание поставки на завод.
[Visuals]
Illustrative diagrams unless otherwise labelled.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avdyushin.ru" TargetMode="External"/><Relationship Id="rId1" Type="http://schemas.openxmlformats.org/officeDocument/2006/relationships/image" Target="../media/image-19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32D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ХАССП для сыродельного завода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Заказной проект · организация обезличена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19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76656" y="1188720"/>
            <a:ext cx="10835640" cy="2142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00" b="1" spc="100" kern="0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PRODUCT STORY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58368" y="1764792"/>
            <a:ext cx="5166360" cy="20707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43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ХАССП.</a:t>
            </a:r>
            <a:endParaRPr lang="en-US" sz="43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43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Работа продолжается</a:t>
            </a:r>
            <a:endParaRPr lang="en-US" sz="43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43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без сети.</a:t>
            </a:r>
            <a:endParaRPr lang="en-US" sz="4300" dirty="0"/>
          </a:p>
        </p:txBody>
      </p:sp>
      <p:sp>
        <p:nvSpPr>
          <p:cNvPr id="10" name="Text 8"/>
          <p:cNvSpPr/>
          <p:nvPr/>
        </p:nvSpPr>
        <p:spPr>
          <a:xfrm>
            <a:off x="694944" y="4453128"/>
            <a:ext cx="5102352" cy="9277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Offline-first, mobile-first веб-приложение для</a:t>
            </a:r>
            <a:endParaRPr lang="en-US" sz="19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производственного контроля на большом</a:t>
            </a:r>
            <a:endParaRPr lang="en-US" sz="19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сыродельном заводе.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6199632" y="1581912"/>
            <a:ext cx="5340096" cy="4498848"/>
          </a:xfrm>
          <a:prstGeom prst="roundRect">
            <a:avLst>
              <a:gd name="adj" fmla="val 3659"/>
            </a:avLst>
          </a:prstGeom>
          <a:solidFill>
            <a:srgbClr val="F1F5F8"/>
          </a:solidFill>
          <a:ln w="7620">
            <a:solidFill>
              <a:srgbClr val="F1F5F8"/>
            </a:solidFill>
            <a:prstDash val="solid"/>
          </a:ln>
        </p:spPr>
      </p:sp>
      <p:pic>
        <p:nvPicPr>
          <p:cNvPr id="12" name="Image 0" descr="/mnt/data/acg_revision_work/assets/haccp-mob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9621" y="1728216"/>
            <a:ext cx="5000118" cy="42062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1F5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ХАССП для сыродельного завода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Заказной проект · организация обезличена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19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Бумага не успевала</a:t>
            </a:r>
            <a:endParaRPr lang="en-US" sz="2975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за производством.</a:t>
            </a:r>
            <a:endParaRPr lang="en-US" sz="2975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608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заполняли от руки. Сотрудникам было трудно вовремя закрывать записи и регулярные</a:t>
            </a:r>
            <a:endParaRPr lang="en-US" sz="1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действия, а контроль требовал собирать сведения вручную.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Бумажные журналы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3041904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зависела от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физического носителя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последующего сбора.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4358640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8096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8096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Нехватка времени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4578096" y="4349496"/>
            <a:ext cx="3041904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Рутинное заполнение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конкурировало с основной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работой на участке.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058912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78368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8278368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Большая территория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278368" y="4349496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доступен не во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всех рабочих зонах.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1F5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ХАССП для сыродельного завода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Заказной проект · организация обезличена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19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Нельзя решить эту задачу</a:t>
            </a:r>
            <a:endParaRPr lang="en-US" sz="2975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только «электронной таблицей».</a:t>
            </a:r>
            <a:endParaRPr lang="en-US" sz="2975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3360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Приложение должно вписаться в смену и работать там, где выполняют проверку.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5330952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4892040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До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4892040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Бумага, повторяющиеся записи,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разрозненный учёт и необходимость искать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208776" y="3136392"/>
            <a:ext cx="5330952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28232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6428232" y="3767328"/>
            <a:ext cx="4892040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После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6428232" y="4349496"/>
            <a:ext cx="4892040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Назначенная задача, мобильная форма,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локальное сохранение и общая сводка после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синхронизации.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1F5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ХАССП для сыродельного завода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Заказной проект · организация обезличена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/ 19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631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5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Три решения, определившие продукт</a:t>
            </a:r>
            <a:endParaRPr lang="en-US" sz="3500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3360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выбраны из условий завода, а не ради набора технологий.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Mobile-first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3041904" cy="1089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Сотрудник выполняет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на участке с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телефона, не откладывая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заполнение до компьютера.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4358640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8096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8096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Offline-first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4578096" y="4349496"/>
            <a:ext cx="3041904" cy="1089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сети не должно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останавливать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подготовленный рабочий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058912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78368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8278368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Единый интерфейс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278368" y="4349496"/>
            <a:ext cx="3041904" cy="1089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Сотрудник, администратор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директор видят разные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в одном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приложении.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1F5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ХАССП для сыродельного завода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Заказной проект · организация обезличена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/ 19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76656" y="987552"/>
            <a:ext cx="1078992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5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Рабочий день начинается</a:t>
            </a:r>
            <a:endParaRPr lang="en-US" sz="20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05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 понятного списка задач.</a:t>
            </a:r>
            <a:endParaRPr lang="en-US" sz="2050" dirty="0"/>
          </a:p>
        </p:txBody>
      </p:sp>
      <p:pic>
        <p:nvPicPr>
          <p:cNvPr id="9" name="Image 0" descr="/mnt/data/acg_revision_work/assets/haccp-deskt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67636" y="1764792"/>
            <a:ext cx="7835392" cy="440740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04088" y="6190488"/>
            <a:ext cx="10789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Предоставленный дизайн. Бренд, имена и внутренние обозначения обезличены.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1F5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ХАССП для сыродельного завода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Заказной проект · организация обезличена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/ 19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76656" y="987552"/>
            <a:ext cx="10789920" cy="527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Мониторинг и данные</a:t>
            </a:r>
            <a:endParaRPr lang="en-US" sz="2900" dirty="0"/>
          </a:p>
        </p:txBody>
      </p:sp>
      <p:pic>
        <p:nvPicPr>
          <p:cNvPr id="9" name="Image 0" descr="/mnt/data/acg_revision_work/assets/haccp-monitorin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67636" y="1764792"/>
            <a:ext cx="7835392" cy="440740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04088" y="6190488"/>
            <a:ext cx="10789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Предоставленный дизайн. Бренд, имена и внутренние обозначения обезличены.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1F5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ХАССП для сыродельного завода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Заказной проект · организация обезличена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/ 19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76656" y="1033272"/>
            <a:ext cx="1082649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От назначенной проверки</a:t>
            </a:r>
            <a:endParaRPr lang="en-US" sz="24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до доступной записи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704088" y="1920240"/>
            <a:ext cx="10698480" cy="3186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сценарий не требует от сотрудника разбираться во внутренней архитектуре.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85800" y="2788920"/>
            <a:ext cx="10780776" cy="512064"/>
          </a:xfrm>
          <a:prstGeom prst="roundRect">
            <a:avLst>
              <a:gd name="adj" fmla="val 12500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2916936"/>
            <a:ext cx="438912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600200" y="2871216"/>
            <a:ext cx="3118104" cy="370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Назначение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4956048" y="2889504"/>
            <a:ext cx="6181344" cy="292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Журнал, форма или производственное действие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685800" y="3392424"/>
            <a:ext cx="10780776" cy="512064"/>
          </a:xfrm>
          <a:prstGeom prst="roundRect">
            <a:avLst>
              <a:gd name="adj" fmla="val 12500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77824" y="3520440"/>
            <a:ext cx="438912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600200" y="3474720"/>
            <a:ext cx="3118104" cy="370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Заполнение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4956048" y="3493008"/>
            <a:ext cx="6181344" cy="292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форма на мобильном устройстве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685800" y="3995928"/>
            <a:ext cx="10780776" cy="512064"/>
          </a:xfrm>
          <a:prstGeom prst="roundRect">
            <a:avLst>
              <a:gd name="adj" fmla="val 12500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77824" y="4123944"/>
            <a:ext cx="438912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600200" y="4078224"/>
            <a:ext cx="3118104" cy="370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Сохранение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4956048" y="4096512"/>
            <a:ext cx="6181344" cy="292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Локально, если нет соединения</a:t>
            </a:r>
            <a:endParaRPr lang="en-US" sz="1550" dirty="0"/>
          </a:p>
        </p:txBody>
      </p:sp>
      <p:sp>
        <p:nvSpPr>
          <p:cNvPr id="22" name="Shape 20"/>
          <p:cNvSpPr/>
          <p:nvPr/>
        </p:nvSpPr>
        <p:spPr>
          <a:xfrm>
            <a:off x="685800" y="4599432"/>
            <a:ext cx="10780776" cy="512064"/>
          </a:xfrm>
          <a:prstGeom prst="roundRect">
            <a:avLst>
              <a:gd name="adj" fmla="val 12500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77824" y="4727448"/>
            <a:ext cx="438912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600200" y="4681728"/>
            <a:ext cx="3118104" cy="370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Синхронизация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4956048" y="4700016"/>
            <a:ext cx="6181344" cy="292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при доступной связи</a:t>
            </a:r>
            <a:endParaRPr lang="en-US" sz="1550" dirty="0"/>
          </a:p>
        </p:txBody>
      </p:sp>
      <p:sp>
        <p:nvSpPr>
          <p:cNvPr id="26" name="Shape 24"/>
          <p:cNvSpPr/>
          <p:nvPr/>
        </p:nvSpPr>
        <p:spPr>
          <a:xfrm>
            <a:off x="685800" y="5202936"/>
            <a:ext cx="10780776" cy="512064"/>
          </a:xfrm>
          <a:prstGeom prst="roundRect">
            <a:avLst>
              <a:gd name="adj" fmla="val 12500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77824" y="5330952"/>
            <a:ext cx="438912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1600200" y="5285232"/>
            <a:ext cx="3118104" cy="370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Контроль</a:t>
            </a:r>
            <a:endParaRPr lang="en-US" sz="2000" dirty="0"/>
          </a:p>
        </p:txBody>
      </p:sp>
      <p:sp>
        <p:nvSpPr>
          <p:cNvPr id="29" name="Text 27"/>
          <p:cNvSpPr/>
          <p:nvPr/>
        </p:nvSpPr>
        <p:spPr>
          <a:xfrm>
            <a:off x="4956048" y="5303520"/>
            <a:ext cx="6181344" cy="292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и запись в общей сводке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1F5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ХАССП для сыродельного завода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Заказной проект · организация обезличена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/ 19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76656" y="1051560"/>
            <a:ext cx="1081735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65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Одна смена.</a:t>
            </a:r>
            <a:endParaRPr lang="en-US" sz="265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65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Четыре состояния интерфейса.</a:t>
            </a:r>
            <a:endParaRPr lang="en-US" sz="2650" dirty="0"/>
          </a:p>
        </p:txBody>
      </p:sp>
      <p:sp>
        <p:nvSpPr>
          <p:cNvPr id="9" name="Text 7"/>
          <p:cNvSpPr/>
          <p:nvPr/>
        </p:nvSpPr>
        <p:spPr>
          <a:xfrm>
            <a:off x="704088" y="2039112"/>
            <a:ext cx="10680192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Сотруднику важно различать «сохранено на устройстве» и «передано в систему». Эти состояния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подменять одним сообщением «готово».</a:t>
            </a:r>
            <a:endParaRPr lang="en-US" sz="1700" dirty="0"/>
          </a:p>
        </p:txBody>
      </p:sp>
      <p:pic>
        <p:nvPicPr>
          <p:cNvPr id="10" name="Image 0" descr="/mnt/data/acg_revision_work/assets/haccp-mobile-story-ru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1439" y="2788920"/>
            <a:ext cx="6586075" cy="3273552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704088" y="6181344"/>
            <a:ext cx="10698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последовательность: задачи → форма → очередь → подтверждённая синхронизация.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1F5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ХАССП для сыродельного завода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Заказной проект · организация обезличена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 / 19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631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5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Роли — это разные рабочие задачи</a:t>
            </a:r>
            <a:endParaRPr lang="en-US" sz="3500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3360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Базовое разделение доступа дополнено возможностью создавать собственные роли.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Сотрудник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3041904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Назначенные действия,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заполнение форм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своих записей.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4358640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8096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8096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Администратор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4578096" y="4349496"/>
            <a:ext cx="3041904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Пользователи, расписания,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роли, доступы и назначение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ответственных.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058912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78368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8278368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Директор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278368" y="4349496"/>
            <a:ext cx="3041904" cy="1089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выполнения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состояния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производственного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контроля.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1F5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ХАССП для сыродельного завода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Заказной проект · организация обезличена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19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Ответственность не должна</a:t>
            </a:r>
            <a:endParaRPr lang="en-US" sz="2975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теряться между сменами</a:t>
            </a:r>
            <a:endParaRPr lang="en-US" sz="2975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3360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общего списка «для всех» — управляемые назначения и расписания.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Кто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3041904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Пользователь или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назначенный ответственный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действие.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4358640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8096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8096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Что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4578096" y="4349496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Конкретный журнал, форма,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приёмка или отгрузка.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058912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78368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8278368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Когда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278368" y="4349496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и рабочий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сотрудника.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1F5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ХАССП для сыродельного завода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Заказной проект · организация обезличена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19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76656" y="1161288"/>
            <a:ext cx="6217920" cy="1160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5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Запись в момент действия,</a:t>
            </a:r>
            <a:endParaRPr lang="en-US" sz="35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35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а не после возвращения в офис</a:t>
            </a:r>
            <a:endParaRPr lang="en-US" sz="3500" dirty="0"/>
          </a:p>
        </p:txBody>
      </p:sp>
      <p:sp>
        <p:nvSpPr>
          <p:cNvPr id="9" name="Text 7"/>
          <p:cNvSpPr/>
          <p:nvPr/>
        </p:nvSpPr>
        <p:spPr>
          <a:xfrm>
            <a:off x="704088" y="2514600"/>
            <a:ext cx="5788152" cy="880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мобильном экране — только нужные поля и</a:t>
            </a:r>
            <a:endParaRPr lang="en-US" sz="1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понятное сохранение. Организация и внутренние</a:t>
            </a:r>
            <a:endParaRPr lang="en-US" sz="1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идентификаторы скрыты.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04088" y="3657600"/>
            <a:ext cx="1691640" cy="3012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2578608" y="3657600"/>
            <a:ext cx="395935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действия уже понятен</a:t>
            </a:r>
            <a:endParaRPr lang="en-US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сотруднику.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4088" y="4425696"/>
            <a:ext cx="1691640" cy="3012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2578608" y="4425696"/>
            <a:ext cx="395935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Автономное сохранение явно</a:t>
            </a:r>
            <a:endParaRPr lang="en-US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обозначено.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04088" y="5193792"/>
            <a:ext cx="1691640" cy="3012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2578608" y="5193792"/>
            <a:ext cx="395935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на макете — примеры, не</a:t>
            </a:r>
            <a:endParaRPr lang="en-US" sz="16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нормативы.</a:t>
            </a:r>
            <a:endParaRPr lang="en-US" sz="1600" dirty="0"/>
          </a:p>
        </p:txBody>
      </p:sp>
      <p:pic>
        <p:nvPicPr>
          <p:cNvPr id="16" name="Image 0" descr="/mnt/data/acg_revision_work/assets/haccp-mobile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98013" y="1133856"/>
            <a:ext cx="2416486" cy="509320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1F5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ХАССП для сыродельного завода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Заказной проект · организация обезличена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19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Нет сети — это состояние,</a:t>
            </a:r>
            <a:endParaRPr lang="en-US" sz="2975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а не ошибка пользователя</a:t>
            </a:r>
            <a:endParaRPr lang="en-US" sz="2975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3360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Автономная работа и синхронизация разведены в отдельные состояния интерфейса.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5330952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4892040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На устройстве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4892040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Подготовленные формы и локальные записи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поддерживают работу без постоянной связи.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208776" y="3136392"/>
            <a:ext cx="5330952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28232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6428232" y="3767328"/>
            <a:ext cx="4892040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После восстановления связи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6428232" y="4349496"/>
            <a:ext cx="4892040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передаются в общий контур;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пользователь видит состояние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синхронизации.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704088" y="6035040"/>
            <a:ext cx="10725912" cy="18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объясняет принцип. Она не обещает первый вход без сети, бесконечное хранение или отсутствие любых конфликтов.</a:t>
            </a:r>
            <a:endParaRPr lang="en-US" sz="9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1F5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ХАССП для сыродельного завода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Заказной проект · организация обезличена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19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Автоматизация там,</a:t>
            </a:r>
            <a:endParaRPr lang="en-US" sz="2975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где повторяется рутина</a:t>
            </a:r>
            <a:endParaRPr lang="en-US" sz="2975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608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— сократить повторное выполнение одинаковых действий, сохранив содержательный</a:t>
            </a:r>
            <a:endParaRPr lang="en-US" sz="1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за сотрудником.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Журналы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3041904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рутинного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заполнения.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4358640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8096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8096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Операции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4578096" y="4349496"/>
            <a:ext cx="3041904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производственные действия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общем сценарии.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058912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78368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8278368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Назначения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278368" y="4349496"/>
            <a:ext cx="3041904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Ответственные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расписания вместо ручной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передачи поручений.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1F5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ХАССП для сыродельного завода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Заказной проект · организация обезличена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19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631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5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Не только журналы</a:t>
            </a:r>
            <a:endParaRPr lang="en-US" sz="3500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3360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Приложение связывает контроль с конкретными действиями на производстве.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2555748" cy="2852928"/>
          </a:xfrm>
          <a:prstGeom prst="roundRect">
            <a:avLst>
              <a:gd name="adj" fmla="val 4651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2116836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Приёмка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2116836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Зафиксировать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требуемое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3433572" y="3136392"/>
            <a:ext cx="2555748" cy="2852928"/>
          </a:xfrm>
          <a:prstGeom prst="roundRect">
            <a:avLst>
              <a:gd name="adj" fmla="val 4651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653028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3653028" y="3767328"/>
            <a:ext cx="2116836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Производство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3653028" y="4349496"/>
            <a:ext cx="2116836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Выполнить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проверку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заполнить форму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6208776" y="3136392"/>
            <a:ext cx="2555748" cy="2852928"/>
          </a:xfrm>
          <a:prstGeom prst="roundRect">
            <a:avLst>
              <a:gd name="adj" fmla="val 4651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28232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6428232" y="3767328"/>
            <a:ext cx="2116836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Хранение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6428232" y="4349496"/>
            <a:ext cx="2116836" cy="57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Вести регулярный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</a:t>
            </a:r>
            <a:endParaRPr lang="en-US" sz="1700" dirty="0"/>
          </a:p>
        </p:txBody>
      </p:sp>
      <p:sp>
        <p:nvSpPr>
          <p:cNvPr id="22" name="Shape 20"/>
          <p:cNvSpPr/>
          <p:nvPr/>
        </p:nvSpPr>
        <p:spPr>
          <a:xfrm>
            <a:off x="8983980" y="3136392"/>
            <a:ext cx="2555748" cy="2852928"/>
          </a:xfrm>
          <a:prstGeom prst="roundRect">
            <a:avLst>
              <a:gd name="adj" fmla="val 4651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203436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9203436" y="3767328"/>
            <a:ext cx="2116836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Отгрузка</a:t>
            </a:r>
            <a:endParaRPr lang="en-US" sz="2400" dirty="0"/>
          </a:p>
        </p:txBody>
      </p:sp>
      <p:sp>
        <p:nvSpPr>
          <p:cNvPr id="25" name="Text 23"/>
          <p:cNvSpPr/>
          <p:nvPr/>
        </p:nvSpPr>
        <p:spPr>
          <a:xfrm>
            <a:off x="9203436" y="4349496"/>
            <a:ext cx="2116836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Закрыть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назначенное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704088" y="6044184"/>
            <a:ext cx="10725912" cy="18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правила форм определяются процессами предприятия. Показанная схема обобщена.</a:t>
            </a:r>
            <a:endParaRPr lang="en-US" sz="9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1F5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ХАССП для сыродельного завода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Заказной проект · организация обезличена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19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631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5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Что было сделано</a:t>
            </a:r>
            <a:endParaRPr lang="en-US" sz="3500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3360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приложении связаны действия сотрудника, организация смены и сводный контроль.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Рабочий инструмент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3041904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Веб-приложение с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mobile-first и offline-first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подходом.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4358640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8096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8096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Управляемый процесс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4578096" y="4349496"/>
            <a:ext cx="3041904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Роли, пользователи,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расписания и ответственные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действия.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058912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78368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8278368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Общий контроль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278368" y="4349496"/>
            <a:ext cx="3041904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журналы,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рутины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мониторинг.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1F5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ХАССП для сыродельного завода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Заказной проект · организация обезличена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19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Что изменилось</a:t>
            </a:r>
            <a:endParaRPr lang="en-US" sz="2975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 организации работы</a:t>
            </a:r>
            <a:endParaRPr lang="en-US" sz="2975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608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 фиксация действий больше не зависят только от бумажного журнала и постоянного</a:t>
            </a:r>
            <a:endParaRPr lang="en-US" sz="1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соединения.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5330952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4892040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Рабочий результат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4892040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Бумажный процесс переведён в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веб-приложение с автономными мобильными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сценариями и ролевым управлением.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208776" y="3136392"/>
            <a:ext cx="5330952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28232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6428232" y="3767328"/>
            <a:ext cx="4892040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Как оценивать дальше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6428232" y="4349496"/>
            <a:ext cx="4892040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заполнения, полнота записей, число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просрочек и качество синхронизации —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для отдельного замера.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1F5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ХАССП для сыродельного завода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Заказной проект · организация обезличена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19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Из практического опыта —</a:t>
            </a:r>
            <a:endParaRPr lang="en-US" sz="2975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2975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 oneHACCP</a:t>
            </a:r>
            <a:endParaRPr lang="en-US" sz="2975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3360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oneHACCP — логическое продуктовое продолжение, а не другое название этого внедрения.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5330952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4892040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Заказной проект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4892040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Конкретный сыродельный завод, его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процессы, расписания, роли и ограничения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208776" y="3136392"/>
            <a:ext cx="5330952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28232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6428232" y="3767328"/>
            <a:ext cx="4892040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oneHACCP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6428232" y="4349496"/>
            <a:ext cx="4892040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опыта в продукт: compliance,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 организаций и холдингов, шаблоны,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 глобализация.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704088" y="6035040"/>
            <a:ext cx="10725912" cy="188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oneHACCP описывается отдельно. Это не утверждение о внедрении продукта в холдингах.</a:t>
            </a:r>
            <a:endParaRPr lang="en-US" sz="9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1F5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ХАССП для сыродельного завода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D5DDE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Заказной проект · организация обезличена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19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58368" y="1069848"/>
            <a:ext cx="10835640" cy="631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5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Что проверить при похожем внедрении</a:t>
            </a:r>
            <a:endParaRPr lang="en-US" sz="3500" dirty="0"/>
          </a:p>
        </p:txBody>
      </p:sp>
      <p:sp>
        <p:nvSpPr>
          <p:cNvPr id="9" name="Text 7"/>
          <p:cNvSpPr/>
          <p:nvPr/>
        </p:nvSpPr>
        <p:spPr>
          <a:xfrm>
            <a:off x="685800" y="2221992"/>
            <a:ext cx="10780776" cy="608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обсуждения проекта, а не неподтверждённые характеристики уже выполненной</a:t>
            </a:r>
            <a:endParaRPr lang="en-US" sz="18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поставки.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658368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7824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877824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Операции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877824" y="4349496"/>
            <a:ext cx="3041904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журналы и действия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 в смене? Кто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них отвечает?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4358640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8096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8096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Рабочая среда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4578096" y="4349496"/>
            <a:ext cx="3041904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устройства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и где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пропадает сеть?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058912" y="3136392"/>
            <a:ext cx="3480816" cy="2852928"/>
          </a:xfrm>
          <a:prstGeom prst="roundRect">
            <a:avLst>
              <a:gd name="adj" fmla="val 4167"/>
            </a:avLst>
          </a:prstGeom>
          <a:solidFill>
            <a:srgbClr val="FFFDF8"/>
          </a:solidFill>
          <a:ln w="7620">
            <a:solidFill>
              <a:srgbClr val="D5DDE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78368" y="3337560"/>
            <a:ext cx="594360" cy="222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8278368" y="3767328"/>
            <a:ext cx="3041904" cy="440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32D4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Контроль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278368" y="4349496"/>
            <a:ext cx="3041904" cy="832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статусы и отчёты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администратору и</a:t>
            </a:r>
            <a:endParaRPr lang="en-US" sz="17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606D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руководителю?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32D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292608"/>
            <a:ext cx="365760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000" b="1" spc="150" kern="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CASE STUDIES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309360" y="292608"/>
            <a:ext cx="5221224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AC6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ХАССП для сыродельного завода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658368" y="786384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6419088"/>
            <a:ext cx="10881360" cy="0"/>
          </a:xfrm>
          <a:prstGeom prst="line">
            <a:avLst/>
          </a:prstGeom>
          <a:noFill/>
          <a:ln w="7620">
            <a:solidFill>
              <a:srgbClr val="3C4A5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6547104"/>
            <a:ext cx="9601200" cy="170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Заказной проект · организация обезличена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0515600" y="6519672"/>
            <a:ext cx="1005840" cy="196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5C2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19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76656" y="1188720"/>
            <a:ext cx="10835640" cy="2142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100" b="1" spc="100" kern="0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ACG / NEXT STEP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58368" y="1764792"/>
            <a:ext cx="5166360" cy="20707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43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Проверка</a:t>
            </a:r>
            <a:endParaRPr lang="en-US" sz="43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43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выполнена.</a:t>
            </a:r>
            <a:endParaRPr lang="en-US" sz="43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4300" dirty="0">
                <a:solidFill>
                  <a:srgbClr val="FFFDF8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Запись не отложена.</a:t>
            </a:r>
            <a:endParaRPr lang="en-US" sz="4300" dirty="0"/>
          </a:p>
        </p:txBody>
      </p:sp>
      <p:sp>
        <p:nvSpPr>
          <p:cNvPr id="10" name="Text 8"/>
          <p:cNvSpPr/>
          <p:nvPr/>
        </p:nvSpPr>
        <p:spPr>
          <a:xfrm>
            <a:off x="694944" y="4453128"/>
            <a:ext cx="5102352" cy="9277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производственный контроль</a:t>
            </a:r>
            <a:endParaRPr lang="en-US" sz="19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должен учитывать реальный рабочий день</a:t>
            </a:r>
            <a:endParaRPr lang="en-US" sz="19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C3CD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реальные ограничения связи.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6199632" y="1581912"/>
            <a:ext cx="5340096" cy="4498848"/>
          </a:xfrm>
          <a:prstGeom prst="roundRect">
            <a:avLst>
              <a:gd name="adj" fmla="val 3659"/>
            </a:avLst>
          </a:prstGeom>
          <a:solidFill>
            <a:srgbClr val="F1F5F8"/>
          </a:solidFill>
          <a:ln w="7620">
            <a:solidFill>
              <a:srgbClr val="F1F5F8"/>
            </a:solidFill>
            <a:prstDash val="solid"/>
          </a:ln>
        </p:spPr>
      </p:sp>
      <p:pic>
        <p:nvPicPr>
          <p:cNvPr id="12" name="Image 0" descr="/mnt/data/acg_revision_work/assets/haccp-mobile-story-ru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36792" y="2572386"/>
            <a:ext cx="5065776" cy="2517900"/>
          </a:xfrm>
          <a:prstGeom prst="rect">
            <a:avLst/>
          </a:prstGeom>
        </p:spPr>
      </p:pic>
      <p:sp>
        <p:nvSpPr>
          <p:cNvPr id="13" name="Text 10">
            <a:hlinkClick r:id="rId2" tooltip=""/>
          </p:cNvPr>
          <p:cNvSpPr/>
          <p:nvPr/>
        </p:nvSpPr>
        <p:spPr>
          <a:xfrm>
            <a:off x="694944" y="5861304"/>
            <a:ext cx="3657600" cy="283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00" b="1" u="sng" dirty="0">
                <a:solidFill>
                  <a:srgbClr val="367AC4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avdyushin.ru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Times New Roman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ХАССП для сыродельного завода</dc:title>
  <dc:subject>Case presentation - revised layout</dc:subject>
  <dc:creator>Avdyushin Consulting Group</dc:creator>
  <cp:lastModifiedBy>Avdyushin Consulting Group</cp:lastModifiedBy>
  <cp:revision>1</cp:revision>
  <dcterms:created xsi:type="dcterms:W3CDTF">2026-10-08T22:19:44Z</dcterms:created>
  <dcterms:modified xsi:type="dcterms:W3CDTF">2026-10-08T22:19:44Z</dcterms:modified>
</cp:coreProperties>
</file>